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8" r:id="rId3"/>
    <p:sldId id="291" r:id="rId4"/>
    <p:sldId id="287" r:id="rId5"/>
    <p:sldId id="288" r:id="rId6"/>
    <p:sldId id="289" r:id="rId7"/>
    <p:sldId id="290" r:id="rId8"/>
    <p:sldId id="295" r:id="rId9"/>
    <p:sldId id="301" r:id="rId10"/>
    <p:sldId id="263" r:id="rId11"/>
    <p:sldId id="265" r:id="rId12"/>
    <p:sldId id="296" r:id="rId13"/>
    <p:sldId id="298" r:id="rId14"/>
    <p:sldId id="297" r:id="rId15"/>
    <p:sldId id="299" r:id="rId16"/>
    <p:sldId id="294" r:id="rId17"/>
    <p:sldId id="293" r:id="rId18"/>
    <p:sldId id="300" r:id="rId19"/>
    <p:sldId id="285"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Teko" panose="020B0604020202020204" charset="0"/>
      <p:bold r:id="rId26"/>
    </p:embeddedFont>
    <p:embeddedFont>
      <p:font typeface="Teko Medium"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3" d="100"/>
          <a:sy n="53" d="100"/>
        </p:scale>
        <p:origin x="140" y="7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96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352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783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4678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2678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580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74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595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280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46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7281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50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3178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701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3944232" y="3685216"/>
            <a:ext cx="10548451" cy="4431983"/>
            <a:chOff x="-46143" y="837019"/>
            <a:chExt cx="11279700" cy="5909311"/>
          </a:xfrm>
        </p:grpSpPr>
        <p:sp>
          <p:nvSpPr>
            <p:cNvPr id="89" name="Google Shape;89;p13"/>
            <p:cNvSpPr txBox="1"/>
            <p:nvPr/>
          </p:nvSpPr>
          <p:spPr>
            <a:xfrm>
              <a:off x="-46143" y="837019"/>
              <a:ext cx="11279700" cy="5909311"/>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1" i="0" dirty="0">
                  <a:solidFill>
                    <a:srgbClr val="D1D5DB"/>
                  </a:solidFill>
                  <a:effectLst/>
                  <a:latin typeface="Times New Roman" panose="02020603050405020304" pitchFamily="18" charset="0"/>
                  <a:cs typeface="Times New Roman" panose="02020603050405020304" pitchFamily="18" charset="0"/>
                </a:rPr>
                <a:t>Analyzing Spam Perception and Response using Data Mining Techniques</a:t>
              </a:r>
              <a:endParaRPr sz="6000" b="1" dirty="0">
                <a:latin typeface="Times New Roman" panose="02020603050405020304" pitchFamily="18" charset="0"/>
                <a:cs typeface="Times New Roman" panose="02020603050405020304" pitchFamily="18" charset="0"/>
              </a:endParaRPr>
            </a:p>
          </p:txBody>
        </p:sp>
        <p:sp>
          <p:nvSpPr>
            <p:cNvPr id="90" name="Google Shape;90;p13"/>
            <p:cNvSpPr txBox="1"/>
            <p:nvPr/>
          </p:nvSpPr>
          <p:spPr>
            <a:xfrm>
              <a:off x="0" y="2133795"/>
              <a:ext cx="11137500" cy="344709"/>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endParaRPr dirty="0"/>
            </a:p>
          </p:txBody>
        </p:sp>
      </p:gr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11" name="Google Shape;211;p20"/>
          <p:cNvSpPr txBox="1"/>
          <p:nvPr/>
        </p:nvSpPr>
        <p:spPr>
          <a:xfrm>
            <a:off x="8739266" y="1876425"/>
            <a:ext cx="8519903" cy="2215991"/>
          </a:xfrm>
          <a:prstGeom prst="rect">
            <a:avLst/>
          </a:prstGeom>
          <a:noFill/>
          <a:ln>
            <a:noFill/>
          </a:ln>
          <a:effectLst>
            <a:outerShdw blurRad="842963" dist="38100" dir="10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cs typeface="Teko Medium"/>
                <a:sym typeface="Teko Medium"/>
              </a:rPr>
              <a:t>Results</a:t>
            </a:r>
            <a:endParaRPr dirty="0"/>
          </a:p>
        </p:txBody>
      </p:sp>
      <p:cxnSp>
        <p:nvCxnSpPr>
          <p:cNvPr id="221" name="Google Shape;221;p20"/>
          <p:cNvCxnSpPr/>
          <p:nvPr/>
        </p:nvCxnSpPr>
        <p:spPr>
          <a:xfrm rot="-29707">
            <a:off x="5907279" y="1449017"/>
            <a:ext cx="3758723" cy="0"/>
          </a:xfrm>
          <a:prstGeom prst="straightConnector1">
            <a:avLst/>
          </a:prstGeom>
          <a:noFill/>
          <a:ln w="57150" cap="flat" cmpd="sng">
            <a:solidFill>
              <a:srgbClr val="41B8D5"/>
            </a:solidFill>
            <a:prstDash val="solid"/>
            <a:round/>
            <a:headEnd type="none" w="sm" len="sm"/>
            <a:tailEnd type="none" w="sm" len="sm"/>
          </a:ln>
        </p:spPr>
      </p:cxnSp>
      <p:cxnSp>
        <p:nvCxnSpPr>
          <p:cNvPr id="222" name="Google Shape;222;p20"/>
          <p:cNvCxnSpPr/>
          <p:nvPr/>
        </p:nvCxnSpPr>
        <p:spPr>
          <a:xfrm rot="-5400000">
            <a:off x="12556856" y="4558313"/>
            <a:ext cx="1675856" cy="0"/>
          </a:xfrm>
          <a:prstGeom prst="straightConnector1">
            <a:avLst/>
          </a:prstGeom>
          <a:noFill/>
          <a:ln w="57150" cap="flat" cmpd="sng">
            <a:solidFill>
              <a:srgbClr val="41B8D5"/>
            </a:solidFill>
            <a:prstDash val="solid"/>
            <a:round/>
            <a:headEnd type="none" w="sm" len="sm"/>
            <a:tailEnd type="none" w="sm" len="sm"/>
          </a:ln>
        </p:spPr>
      </p:cxnSp>
      <p:cxnSp>
        <p:nvCxnSpPr>
          <p:cNvPr id="223" name="Google Shape;223;p20"/>
          <p:cNvCxnSpPr/>
          <p:nvPr/>
        </p:nvCxnSpPr>
        <p:spPr>
          <a:xfrm rot="-5400000">
            <a:off x="11515423" y="-385850"/>
            <a:ext cx="3758723" cy="0"/>
          </a:xfrm>
          <a:prstGeom prst="straightConnector1">
            <a:avLst/>
          </a:prstGeom>
          <a:noFill/>
          <a:ln w="57150" cap="flat" cmpd="sng">
            <a:solidFill>
              <a:srgbClr val="41B8D5"/>
            </a:solidFill>
            <a:prstDash val="solid"/>
            <a:round/>
            <a:headEnd type="none" w="sm" len="sm"/>
            <a:tailEnd type="none" w="sm" len="sm"/>
          </a:ln>
        </p:spPr>
      </p:cxnSp>
      <p:pic>
        <p:nvPicPr>
          <p:cNvPr id="2" name="Content Placeholder 4" descr="Chart, pie chart&#10;&#10;Description automatically generated">
            <a:extLst>
              <a:ext uri="{FF2B5EF4-FFF2-40B4-BE49-F238E27FC236}">
                <a16:creationId xmlns:a16="http://schemas.microsoft.com/office/drawing/2014/main" id="{305BF770-5418-7614-DD61-7D16A147E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33" y="537327"/>
            <a:ext cx="5757774" cy="4020986"/>
          </a:xfrm>
          <a:prstGeom prst="rect">
            <a:avLst/>
          </a:prstGeom>
        </p:spPr>
      </p:pic>
      <p:pic>
        <p:nvPicPr>
          <p:cNvPr id="3" name="Picture 2" descr="Chart, bar chart&#10;&#10;Description automatically generated">
            <a:extLst>
              <a:ext uri="{FF2B5EF4-FFF2-40B4-BE49-F238E27FC236}">
                <a16:creationId xmlns:a16="http://schemas.microsoft.com/office/drawing/2014/main" id="{993BF5CB-69A9-33C8-B7AD-EF7030678B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5931" y="5308824"/>
            <a:ext cx="7593237" cy="4565713"/>
          </a:xfrm>
          <a:prstGeom prst="rect">
            <a:avLst/>
          </a:prstGeom>
        </p:spPr>
      </p:pic>
      <p:pic>
        <p:nvPicPr>
          <p:cNvPr id="4" name="Picture 3" descr="Chart, scatter chart&#10;&#10;Description automatically generated">
            <a:extLst>
              <a:ext uri="{FF2B5EF4-FFF2-40B4-BE49-F238E27FC236}">
                <a16:creationId xmlns:a16="http://schemas.microsoft.com/office/drawing/2014/main" id="{757E220A-E457-26D5-035E-143CB250FA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733" y="5527800"/>
            <a:ext cx="5801761" cy="3804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23438"/>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cs typeface="Teko Medium"/>
                <a:sym typeface="Teko Medium"/>
              </a:rPr>
              <a:t>Results</a:t>
            </a:r>
            <a:endParaRPr dirty="0"/>
          </a:p>
        </p:txBody>
      </p:sp>
      <p:pic>
        <p:nvPicPr>
          <p:cNvPr id="2" name="Google Shape;352;p26">
            <a:extLst>
              <a:ext uri="{FF2B5EF4-FFF2-40B4-BE49-F238E27FC236}">
                <a16:creationId xmlns:a16="http://schemas.microsoft.com/office/drawing/2014/main" id="{F3A27236-B281-AF12-2460-26C12BEF7D68}"/>
              </a:ext>
            </a:extLst>
          </p:cNvPr>
          <p:cNvPicPr preferRelativeResize="0"/>
          <p:nvPr/>
        </p:nvPicPr>
        <p:blipFill rotWithShape="1">
          <a:blip r:embed="rId4">
            <a:alphaModFix amt="50000"/>
          </a:blip>
          <a:srcRect r="50000" b="37297"/>
          <a:stretch/>
        </p:blipFill>
        <p:spPr>
          <a:xfrm>
            <a:off x="7721837" y="-434339"/>
            <a:ext cx="11118896" cy="9295651"/>
          </a:xfrm>
          <a:prstGeom prst="rect">
            <a:avLst/>
          </a:prstGeom>
          <a:noFill/>
          <a:ln>
            <a:noFill/>
          </a:ln>
        </p:spPr>
      </p:pic>
      <p:pic>
        <p:nvPicPr>
          <p:cNvPr id="3" name="Content Placeholder 4" descr="Chart, histogram&#10;&#10;Description automatically generated">
            <a:extLst>
              <a:ext uri="{FF2B5EF4-FFF2-40B4-BE49-F238E27FC236}">
                <a16:creationId xmlns:a16="http://schemas.microsoft.com/office/drawing/2014/main" id="{8D4D36F9-C8CE-165F-7435-2CD7E783B6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085" y="1413660"/>
            <a:ext cx="6706952" cy="3717807"/>
          </a:xfrm>
          <a:prstGeom prst="rect">
            <a:avLst/>
          </a:prstGeom>
        </p:spPr>
      </p:pic>
      <p:pic>
        <p:nvPicPr>
          <p:cNvPr id="4" name="Picture 3" descr="Chart, bar chart&#10;&#10;Description automatically generated">
            <a:extLst>
              <a:ext uri="{FF2B5EF4-FFF2-40B4-BE49-F238E27FC236}">
                <a16:creationId xmlns:a16="http://schemas.microsoft.com/office/drawing/2014/main" id="{7A6EC6C6-58AA-3422-34D4-869301D46E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3129" y="1425691"/>
            <a:ext cx="6891319" cy="3717807"/>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B613389A-9204-04BB-5768-92E3469D7D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2085" y="5602026"/>
            <a:ext cx="6706952" cy="3652077"/>
          </a:xfrm>
          <a:prstGeom prst="rect">
            <a:avLst/>
          </a:prstGeom>
        </p:spPr>
      </p:pic>
      <p:pic>
        <p:nvPicPr>
          <p:cNvPr id="6" name="Picture 5" descr="Chart, bar chart&#10;&#10;Description automatically generated">
            <a:extLst>
              <a:ext uri="{FF2B5EF4-FFF2-40B4-BE49-F238E27FC236}">
                <a16:creationId xmlns:a16="http://schemas.microsoft.com/office/drawing/2014/main" id="{D72743AE-0EB4-F76E-9A4C-E423ECE51F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83129" y="5602025"/>
            <a:ext cx="6891318" cy="36477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RESULTS</a:t>
            </a:r>
            <a:endParaRPr dirty="0"/>
          </a:p>
        </p:txBody>
      </p:sp>
      <p:sp>
        <p:nvSpPr>
          <p:cNvPr id="2" name="TextBox 1">
            <a:extLst>
              <a:ext uri="{FF2B5EF4-FFF2-40B4-BE49-F238E27FC236}">
                <a16:creationId xmlns:a16="http://schemas.microsoft.com/office/drawing/2014/main" id="{6446B649-D37B-0E19-63BE-0E41C2361914}"/>
              </a:ext>
            </a:extLst>
          </p:cNvPr>
          <p:cNvSpPr txBox="1"/>
          <p:nvPr/>
        </p:nvSpPr>
        <p:spPr>
          <a:xfrm>
            <a:off x="3006822" y="1173147"/>
            <a:ext cx="14999110" cy="1015663"/>
          </a:xfrm>
          <a:prstGeom prst="rect">
            <a:avLst/>
          </a:prstGeom>
          <a:noFill/>
        </p:spPr>
        <p:txBody>
          <a:bodyPr wrap="square">
            <a:spAutoFit/>
          </a:bodyPr>
          <a:lstStyle/>
          <a:p>
            <a:r>
              <a:rPr lang="en-US" sz="3000" dirty="0">
                <a:solidFill>
                  <a:schemeClr val="accent1"/>
                </a:solidFill>
              </a:rPr>
              <a:t>RANDOM FOREST:</a:t>
            </a:r>
          </a:p>
          <a:p>
            <a:endParaRPr lang="en-US" sz="3000" dirty="0">
              <a:solidFill>
                <a:schemeClr val="accent1"/>
              </a:solidFill>
            </a:endParaRPr>
          </a:p>
        </p:txBody>
      </p:sp>
      <p:pic>
        <p:nvPicPr>
          <p:cNvPr id="3" name="Picture 2" descr="Text&#10;&#10;Description automatically generated">
            <a:extLst>
              <a:ext uri="{FF2B5EF4-FFF2-40B4-BE49-F238E27FC236}">
                <a16:creationId xmlns:a16="http://schemas.microsoft.com/office/drawing/2014/main" id="{10A3E696-9D66-79D6-2999-51E25C3EA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9057" y="2848896"/>
            <a:ext cx="7430523" cy="3566651"/>
          </a:xfrm>
          <a:prstGeom prst="rect">
            <a:avLst/>
          </a:prstGeom>
        </p:spPr>
      </p:pic>
    </p:spTree>
    <p:extLst>
      <p:ext uri="{BB962C8B-B14F-4D97-AF65-F5344CB8AC3E}">
        <p14:creationId xmlns:p14="http://schemas.microsoft.com/office/powerpoint/2010/main" val="350531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RESULTS</a:t>
            </a:r>
            <a:endParaRPr dirty="0"/>
          </a:p>
        </p:txBody>
      </p:sp>
      <p:sp>
        <p:nvSpPr>
          <p:cNvPr id="2" name="TextBox 1">
            <a:extLst>
              <a:ext uri="{FF2B5EF4-FFF2-40B4-BE49-F238E27FC236}">
                <a16:creationId xmlns:a16="http://schemas.microsoft.com/office/drawing/2014/main" id="{6446B649-D37B-0E19-63BE-0E41C2361914}"/>
              </a:ext>
            </a:extLst>
          </p:cNvPr>
          <p:cNvSpPr txBox="1"/>
          <p:nvPr/>
        </p:nvSpPr>
        <p:spPr>
          <a:xfrm>
            <a:off x="3006822" y="1173147"/>
            <a:ext cx="14999110" cy="1015663"/>
          </a:xfrm>
          <a:prstGeom prst="rect">
            <a:avLst/>
          </a:prstGeom>
          <a:noFill/>
        </p:spPr>
        <p:txBody>
          <a:bodyPr wrap="square">
            <a:spAutoFit/>
          </a:bodyPr>
          <a:lstStyle/>
          <a:p>
            <a:r>
              <a:rPr lang="en-US" sz="3000" dirty="0">
                <a:solidFill>
                  <a:schemeClr val="accent1"/>
                </a:solidFill>
              </a:rPr>
              <a:t>K-NEAREST NEIGHBOURS:</a:t>
            </a:r>
          </a:p>
          <a:p>
            <a:endParaRPr lang="en-US" sz="3000" dirty="0">
              <a:solidFill>
                <a:schemeClr val="accent1"/>
              </a:solidFill>
            </a:endParaRPr>
          </a:p>
        </p:txBody>
      </p:sp>
      <p:pic>
        <p:nvPicPr>
          <p:cNvPr id="4" name="Picture 3" descr="A picture containing calendar&#10;&#10;Description automatically generated">
            <a:extLst>
              <a:ext uri="{FF2B5EF4-FFF2-40B4-BE49-F238E27FC236}">
                <a16:creationId xmlns:a16="http://schemas.microsoft.com/office/drawing/2014/main" id="{E0019682-04F7-C246-A6A2-42837FB4B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354" y="2579351"/>
            <a:ext cx="9526588" cy="3658554"/>
          </a:xfrm>
          <a:prstGeom prst="rect">
            <a:avLst/>
          </a:prstGeom>
        </p:spPr>
      </p:pic>
    </p:spTree>
    <p:extLst>
      <p:ext uri="{BB962C8B-B14F-4D97-AF65-F5344CB8AC3E}">
        <p14:creationId xmlns:p14="http://schemas.microsoft.com/office/powerpoint/2010/main" val="362603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RESULTS</a:t>
            </a:r>
            <a:endParaRPr dirty="0"/>
          </a:p>
        </p:txBody>
      </p:sp>
      <p:sp>
        <p:nvSpPr>
          <p:cNvPr id="2" name="TextBox 1">
            <a:extLst>
              <a:ext uri="{FF2B5EF4-FFF2-40B4-BE49-F238E27FC236}">
                <a16:creationId xmlns:a16="http://schemas.microsoft.com/office/drawing/2014/main" id="{6446B649-D37B-0E19-63BE-0E41C2361914}"/>
              </a:ext>
            </a:extLst>
          </p:cNvPr>
          <p:cNvSpPr txBox="1"/>
          <p:nvPr/>
        </p:nvSpPr>
        <p:spPr>
          <a:xfrm>
            <a:off x="3006822" y="1173147"/>
            <a:ext cx="14999110" cy="1015663"/>
          </a:xfrm>
          <a:prstGeom prst="rect">
            <a:avLst/>
          </a:prstGeom>
          <a:noFill/>
        </p:spPr>
        <p:txBody>
          <a:bodyPr wrap="square">
            <a:spAutoFit/>
          </a:bodyPr>
          <a:lstStyle/>
          <a:p>
            <a:r>
              <a:rPr lang="en-US" sz="3000" dirty="0">
                <a:solidFill>
                  <a:schemeClr val="accent1"/>
                </a:solidFill>
              </a:rPr>
              <a:t>DECISION TREE:</a:t>
            </a:r>
          </a:p>
          <a:p>
            <a:endParaRPr lang="en-US" sz="3000" dirty="0">
              <a:solidFill>
                <a:schemeClr val="accent1"/>
              </a:solidFill>
            </a:endParaRPr>
          </a:p>
        </p:txBody>
      </p:sp>
      <p:pic>
        <p:nvPicPr>
          <p:cNvPr id="3" name="Picture 2" descr="Table&#10;&#10;Description automatically generated with low confidence">
            <a:extLst>
              <a:ext uri="{FF2B5EF4-FFF2-40B4-BE49-F238E27FC236}">
                <a16:creationId xmlns:a16="http://schemas.microsoft.com/office/drawing/2014/main" id="{6714E8C4-965F-01EF-E9C4-A8F7540BA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893" y="3561124"/>
            <a:ext cx="7753350" cy="3678597"/>
          </a:xfrm>
          <a:prstGeom prst="rect">
            <a:avLst/>
          </a:prstGeom>
        </p:spPr>
      </p:pic>
    </p:spTree>
    <p:extLst>
      <p:ext uri="{BB962C8B-B14F-4D97-AF65-F5344CB8AC3E}">
        <p14:creationId xmlns:p14="http://schemas.microsoft.com/office/powerpoint/2010/main" val="319813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RESULTS</a:t>
            </a:r>
            <a:endParaRPr dirty="0"/>
          </a:p>
        </p:txBody>
      </p:sp>
      <p:sp>
        <p:nvSpPr>
          <p:cNvPr id="2" name="TextBox 1">
            <a:extLst>
              <a:ext uri="{FF2B5EF4-FFF2-40B4-BE49-F238E27FC236}">
                <a16:creationId xmlns:a16="http://schemas.microsoft.com/office/drawing/2014/main" id="{6446B649-D37B-0E19-63BE-0E41C2361914}"/>
              </a:ext>
            </a:extLst>
          </p:cNvPr>
          <p:cNvSpPr txBox="1"/>
          <p:nvPr/>
        </p:nvSpPr>
        <p:spPr>
          <a:xfrm>
            <a:off x="3006822" y="1173147"/>
            <a:ext cx="14999110" cy="1015663"/>
          </a:xfrm>
          <a:prstGeom prst="rect">
            <a:avLst/>
          </a:prstGeom>
          <a:noFill/>
        </p:spPr>
        <p:txBody>
          <a:bodyPr wrap="square">
            <a:spAutoFit/>
          </a:bodyPr>
          <a:lstStyle/>
          <a:p>
            <a:r>
              <a:rPr lang="en-US" sz="3000" dirty="0">
                <a:solidFill>
                  <a:schemeClr val="accent1"/>
                </a:solidFill>
              </a:rPr>
              <a:t>LOGOSTIC REGRESSION:</a:t>
            </a:r>
          </a:p>
          <a:p>
            <a:endParaRPr lang="en-US" sz="3000" dirty="0">
              <a:solidFill>
                <a:schemeClr val="accent1"/>
              </a:solidFill>
            </a:endParaRPr>
          </a:p>
        </p:txBody>
      </p:sp>
      <p:pic>
        <p:nvPicPr>
          <p:cNvPr id="4" name="Picture 3" descr="Text&#10;&#10;Description automatically generated">
            <a:extLst>
              <a:ext uri="{FF2B5EF4-FFF2-40B4-BE49-F238E27FC236}">
                <a16:creationId xmlns:a16="http://schemas.microsoft.com/office/drawing/2014/main" id="{17FE24A2-70DA-8E7F-DD82-7CD104C40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4947" y="3361957"/>
            <a:ext cx="11577168" cy="2598175"/>
          </a:xfrm>
          <a:prstGeom prst="rect">
            <a:avLst/>
          </a:prstGeom>
        </p:spPr>
      </p:pic>
    </p:spTree>
    <p:extLst>
      <p:ext uri="{BB962C8B-B14F-4D97-AF65-F5344CB8AC3E}">
        <p14:creationId xmlns:p14="http://schemas.microsoft.com/office/powerpoint/2010/main" val="94044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CONCLUSION</a:t>
            </a:r>
            <a:endParaRPr dirty="0"/>
          </a:p>
        </p:txBody>
      </p:sp>
      <p:sp>
        <p:nvSpPr>
          <p:cNvPr id="3" name="TextBox 2">
            <a:extLst>
              <a:ext uri="{FF2B5EF4-FFF2-40B4-BE49-F238E27FC236}">
                <a16:creationId xmlns:a16="http://schemas.microsoft.com/office/drawing/2014/main" id="{2A644322-7ACF-FC1E-99FE-70096DEB0B6D}"/>
              </a:ext>
            </a:extLst>
          </p:cNvPr>
          <p:cNvSpPr txBox="1"/>
          <p:nvPr/>
        </p:nvSpPr>
        <p:spPr>
          <a:xfrm>
            <a:off x="3322085" y="2378058"/>
            <a:ext cx="13210857" cy="4708981"/>
          </a:xfrm>
          <a:prstGeom prst="rect">
            <a:avLst/>
          </a:prstGeom>
          <a:noFill/>
        </p:spPr>
        <p:txBody>
          <a:bodyPr wrap="square">
            <a:spAutoFit/>
          </a:bodyPr>
          <a:lstStyle/>
          <a:p>
            <a:r>
              <a:rPr lang="en-US" sz="3000" b="0" i="0" dirty="0">
                <a:solidFill>
                  <a:schemeClr val="accent1"/>
                </a:solidFill>
                <a:effectLst/>
                <a:latin typeface="Söhne"/>
              </a:rPr>
              <a:t>In conclusion, this study analyzed a dataset on spam emails to gain insights into factors that influence individuals’ responses and perceptions towards spam. The analysis revealed that age and gender have significant impacts on both response and perception towards spam. The study also implemented several machine learning algorithms to predict response and perception towards spam, achieving high accuracy and precision.</a:t>
            </a:r>
          </a:p>
          <a:p>
            <a:r>
              <a:rPr lang="en-US" sz="3000" b="0" i="0" dirty="0">
                <a:solidFill>
                  <a:schemeClr val="accent1"/>
                </a:solidFill>
                <a:effectLst/>
                <a:latin typeface="Söhne"/>
              </a:rPr>
              <a:t> Overall, this project showcases the importance of data mining techniques in analyzing complex datasets and identifying meaningful patterns and insights. It also highlights the potential benefits of using algorithms to make accurate predictions and improve decision-making processes..</a:t>
            </a:r>
            <a:endParaRPr lang="en-US" sz="3000" dirty="0">
              <a:solidFill>
                <a:schemeClr val="accent1"/>
              </a:solidFill>
            </a:endParaRPr>
          </a:p>
        </p:txBody>
      </p:sp>
    </p:spTree>
    <p:extLst>
      <p:ext uri="{BB962C8B-B14F-4D97-AF65-F5344CB8AC3E}">
        <p14:creationId xmlns:p14="http://schemas.microsoft.com/office/powerpoint/2010/main" val="130417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ea typeface="Teko Medium"/>
                <a:cs typeface="Teko Medium"/>
                <a:sym typeface="Teko Medium"/>
              </a:rPr>
              <a:t>LIM</a:t>
            </a:r>
            <a:r>
              <a:rPr lang="en-US" sz="12000" b="0" i="0" u="none" strike="noStrike" cap="none" dirty="0">
                <a:solidFill>
                  <a:schemeClr val="lt1"/>
                </a:solidFill>
                <a:latin typeface="Teko Medium"/>
                <a:ea typeface="Teko Medium"/>
                <a:cs typeface="Teko Medium"/>
                <a:sym typeface="Teko Medium"/>
              </a:rPr>
              <a:t>ITATIONS</a:t>
            </a:r>
            <a:endParaRPr dirty="0"/>
          </a:p>
        </p:txBody>
      </p:sp>
      <p:sp>
        <p:nvSpPr>
          <p:cNvPr id="2" name="Content Placeholder 5">
            <a:extLst>
              <a:ext uri="{FF2B5EF4-FFF2-40B4-BE49-F238E27FC236}">
                <a16:creationId xmlns:a16="http://schemas.microsoft.com/office/drawing/2014/main" id="{5C5D5373-2419-43FA-3C0C-2A9D8282040B}"/>
              </a:ext>
            </a:extLst>
          </p:cNvPr>
          <p:cNvSpPr txBox="1">
            <a:spLocks/>
          </p:cNvSpPr>
          <p:nvPr/>
        </p:nvSpPr>
        <p:spPr>
          <a:xfrm>
            <a:off x="3587189" y="2848897"/>
            <a:ext cx="12193586" cy="426720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1"/>
                </a:solidFill>
              </a:rPr>
              <a:t>Despite the encouraging findings, this study has some drawbacks. First of all, the dataset used may not accurately reflect the greater population due to its small size. Second, because the information was provided voluntarily, it might contain prejudice or inaccuracies. Furthermore, the study's cross-sectional design makes it difficult to infer causal relationships. Finally, because the effectiveness of these methods depends so much on the particular dataset and context, it is possible that they will not generalize well to other datasets.</a:t>
            </a:r>
          </a:p>
        </p:txBody>
      </p:sp>
    </p:spTree>
    <p:extLst>
      <p:ext uri="{BB962C8B-B14F-4D97-AF65-F5344CB8AC3E}">
        <p14:creationId xmlns:p14="http://schemas.microsoft.com/office/powerpoint/2010/main" val="330789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ea typeface="Teko Medium"/>
                <a:cs typeface="Teko Medium"/>
                <a:sym typeface="Teko Medium"/>
              </a:rPr>
              <a:t>FUTU</a:t>
            </a:r>
            <a:r>
              <a:rPr lang="en-US" sz="12000" b="0" i="0" u="none" strike="noStrike" cap="none" dirty="0">
                <a:solidFill>
                  <a:schemeClr val="lt1"/>
                </a:solidFill>
                <a:latin typeface="Teko Medium"/>
                <a:ea typeface="Teko Medium"/>
                <a:cs typeface="Teko Medium"/>
                <a:sym typeface="Teko Medium"/>
              </a:rPr>
              <a:t>RE WORK</a:t>
            </a:r>
            <a:endParaRPr dirty="0"/>
          </a:p>
        </p:txBody>
      </p:sp>
      <p:sp>
        <p:nvSpPr>
          <p:cNvPr id="2" name="Content Placeholder 2">
            <a:extLst>
              <a:ext uri="{FF2B5EF4-FFF2-40B4-BE49-F238E27FC236}">
                <a16:creationId xmlns:a16="http://schemas.microsoft.com/office/drawing/2014/main" id="{254B98B4-4F13-6EF0-80A0-9D206C3197C7}"/>
              </a:ext>
            </a:extLst>
          </p:cNvPr>
          <p:cNvSpPr txBox="1">
            <a:spLocks/>
          </p:cNvSpPr>
          <p:nvPr/>
        </p:nvSpPr>
        <p:spPr>
          <a:xfrm>
            <a:off x="3823163" y="2878393"/>
            <a:ext cx="11824876" cy="4267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1"/>
                </a:solidFill>
              </a:rPr>
              <a:t>Despite its shortcomings, this study offers important insights into the variables that may affect people's responses to spam messages. Future research could build on this work by examining the links between age, gender, and spam perception using larger and more varied datasets. Further research into the long-term causal links between these characteristics and spam replies could be done through longitudinal studies. Finally, the predictive models utilized in this study could be made more accurate by using more advanced machine learning techniques, such as deep learning.</a:t>
            </a:r>
          </a:p>
        </p:txBody>
      </p:sp>
    </p:spTree>
    <p:extLst>
      <p:ext uri="{BB962C8B-B14F-4D97-AF65-F5344CB8AC3E}">
        <p14:creationId xmlns:p14="http://schemas.microsoft.com/office/powerpoint/2010/main" val="369403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142" name="Google Shape;142;p15"/>
          <p:cNvPicPr preferRelativeResize="0"/>
          <p:nvPr/>
        </p:nvPicPr>
        <p:blipFill rotWithShape="1">
          <a:blip r:embed="rId4">
            <a:alphaModFix amt="80000"/>
          </a:blip>
          <a:srcRect/>
          <a:stretch/>
        </p:blipFill>
        <p:spPr>
          <a:xfrm>
            <a:off x="317014" y="1306029"/>
            <a:ext cx="7171611" cy="7820851"/>
          </a:xfrm>
          <a:prstGeom prst="rect">
            <a:avLst/>
          </a:prstGeom>
          <a:noFill/>
          <a:ln>
            <a:noFill/>
          </a:ln>
        </p:spPr>
      </p:pic>
      <p:sp>
        <p:nvSpPr>
          <p:cNvPr id="145" name="Google Shape;145;p15"/>
          <p:cNvSpPr txBox="1"/>
          <p:nvPr/>
        </p:nvSpPr>
        <p:spPr>
          <a:xfrm>
            <a:off x="8229598" y="2215038"/>
            <a:ext cx="8170607" cy="4847481"/>
          </a:xfrm>
          <a:prstGeom prst="rect">
            <a:avLst/>
          </a:prstGeom>
          <a:noFill/>
          <a:ln>
            <a:noFill/>
          </a:ln>
        </p:spPr>
        <p:txBody>
          <a:bodyPr spcFirstLastPara="1" wrap="square" lIns="0" tIns="0" rIns="0" bIns="0" anchor="t" anchorCtr="0">
            <a:spAutoFit/>
          </a:bodyPr>
          <a:lstStyle/>
          <a:p>
            <a:pPr marL="457200" indent="-457200">
              <a:buClr>
                <a:schemeClr val="accent1">
                  <a:lumMod val="75000"/>
                </a:schemeClr>
              </a:buClr>
              <a:buFont typeface="Arial" panose="020B0604020202020204" pitchFamily="34" charset="0"/>
              <a:buChar char="•"/>
            </a:pPr>
            <a:r>
              <a:rPr lang="en-US" sz="3500" b="1" dirty="0">
                <a:solidFill>
                  <a:schemeClr val="accent1">
                    <a:lumMod val="75000"/>
                  </a:schemeClr>
                </a:solidFill>
              </a:rPr>
              <a:t>Introduction</a:t>
            </a:r>
          </a:p>
          <a:p>
            <a:pPr marL="457200" indent="-457200">
              <a:buClr>
                <a:schemeClr val="accent1">
                  <a:lumMod val="75000"/>
                </a:schemeClr>
              </a:buClr>
              <a:buFont typeface="Arial" panose="020B0604020202020204" pitchFamily="34" charset="0"/>
              <a:buChar char="•"/>
            </a:pPr>
            <a:r>
              <a:rPr lang="en-US" sz="3500" b="1" dirty="0">
                <a:solidFill>
                  <a:schemeClr val="accent1">
                    <a:lumMod val="75000"/>
                  </a:schemeClr>
                </a:solidFill>
              </a:rPr>
              <a:t>Research Question and Scope</a:t>
            </a:r>
          </a:p>
          <a:p>
            <a:pPr marL="457200" indent="-457200">
              <a:buClr>
                <a:schemeClr val="accent1">
                  <a:lumMod val="75000"/>
                </a:schemeClr>
              </a:buClr>
              <a:buFont typeface="Arial" panose="020B0604020202020204" pitchFamily="34" charset="0"/>
              <a:buChar char="•"/>
            </a:pPr>
            <a:r>
              <a:rPr lang="en-US" sz="3500" b="1" dirty="0">
                <a:solidFill>
                  <a:schemeClr val="accent1">
                    <a:lumMod val="75000"/>
                  </a:schemeClr>
                </a:solidFill>
              </a:rPr>
              <a:t>Motivation</a:t>
            </a:r>
          </a:p>
          <a:p>
            <a:pPr marL="457200" indent="-457200">
              <a:buClr>
                <a:schemeClr val="accent1">
                  <a:lumMod val="75000"/>
                </a:schemeClr>
              </a:buClr>
              <a:buFont typeface="Arial" panose="020B0604020202020204" pitchFamily="34" charset="0"/>
              <a:buChar char="•"/>
            </a:pPr>
            <a:r>
              <a:rPr lang="en-US" sz="3500" b="1" dirty="0">
                <a:solidFill>
                  <a:schemeClr val="accent1">
                    <a:lumMod val="75000"/>
                  </a:schemeClr>
                </a:solidFill>
              </a:rPr>
              <a:t>Literature Review</a:t>
            </a:r>
          </a:p>
          <a:p>
            <a:pPr marL="457200" indent="-457200">
              <a:buClr>
                <a:schemeClr val="accent1">
                  <a:lumMod val="75000"/>
                </a:schemeClr>
              </a:buClr>
              <a:buFont typeface="Arial" panose="020B0604020202020204" pitchFamily="34" charset="0"/>
              <a:buChar char="•"/>
            </a:pPr>
            <a:r>
              <a:rPr lang="en-US" sz="3500" b="1" dirty="0">
                <a:solidFill>
                  <a:schemeClr val="accent1">
                    <a:lumMod val="75000"/>
                  </a:schemeClr>
                </a:solidFill>
              </a:rPr>
              <a:t>Methodology</a:t>
            </a:r>
          </a:p>
          <a:p>
            <a:pPr marL="457200" indent="-457200">
              <a:buClr>
                <a:schemeClr val="accent1">
                  <a:lumMod val="75000"/>
                </a:schemeClr>
              </a:buClr>
              <a:buFont typeface="Arial" panose="020B0604020202020204" pitchFamily="34" charset="0"/>
              <a:buChar char="•"/>
            </a:pPr>
            <a:r>
              <a:rPr lang="en-US" sz="3500" b="1" dirty="0">
                <a:solidFill>
                  <a:schemeClr val="accent1">
                    <a:lumMod val="75000"/>
                  </a:schemeClr>
                </a:solidFill>
              </a:rPr>
              <a:t>Results</a:t>
            </a:r>
          </a:p>
          <a:p>
            <a:pPr marL="457200" indent="-457200">
              <a:buClr>
                <a:schemeClr val="accent1">
                  <a:lumMod val="75000"/>
                </a:schemeClr>
              </a:buClr>
              <a:buFont typeface="Arial" panose="020B0604020202020204" pitchFamily="34" charset="0"/>
              <a:buChar char="•"/>
            </a:pPr>
            <a:r>
              <a:rPr lang="en-US" sz="3500" b="1" dirty="0">
                <a:solidFill>
                  <a:schemeClr val="accent1">
                    <a:lumMod val="75000"/>
                  </a:schemeClr>
                </a:solidFill>
              </a:rPr>
              <a:t>Conclusion</a:t>
            </a:r>
          </a:p>
          <a:p>
            <a:pPr marL="457200" indent="-457200">
              <a:buClr>
                <a:schemeClr val="accent1">
                  <a:lumMod val="75000"/>
                </a:schemeClr>
              </a:buClr>
              <a:buFont typeface="Arial" panose="020B0604020202020204" pitchFamily="34" charset="0"/>
              <a:buChar char="•"/>
            </a:pPr>
            <a:r>
              <a:rPr lang="en-US" sz="3500" b="1" dirty="0">
                <a:solidFill>
                  <a:schemeClr val="accent1">
                    <a:lumMod val="75000"/>
                  </a:schemeClr>
                </a:solidFill>
              </a:rPr>
              <a:t>Limitation</a:t>
            </a:r>
          </a:p>
          <a:p>
            <a:pPr marL="457200" indent="-457200">
              <a:buClr>
                <a:schemeClr val="accent1">
                  <a:lumMod val="75000"/>
                </a:schemeClr>
              </a:buClr>
              <a:buFont typeface="Arial" panose="020B0604020202020204" pitchFamily="34" charset="0"/>
              <a:buChar char="•"/>
            </a:pPr>
            <a:r>
              <a:rPr lang="en-US" sz="3500" b="1" dirty="0">
                <a:solidFill>
                  <a:schemeClr val="accent1">
                    <a:lumMod val="75000"/>
                  </a:schemeClr>
                </a:solidFill>
              </a:rPr>
              <a:t>Future Work</a:t>
            </a:r>
            <a:endParaRPr lang="en-US" sz="3500" b="1" i="0" u="none" strike="noStrike" cap="none" dirty="0">
              <a:solidFill>
                <a:schemeClr val="accent1">
                  <a:lumMod val="75000"/>
                </a:schemeClr>
              </a:solidFill>
              <a:latin typeface="Teko"/>
              <a:ea typeface="Teko"/>
              <a:cs typeface="Teko"/>
              <a:sym typeface="Teko"/>
            </a:endParaRPr>
          </a:p>
        </p:txBody>
      </p:sp>
      <p:sp>
        <p:nvSpPr>
          <p:cNvPr id="149" name="Google Shape;149;p15"/>
          <p:cNvSpPr txBox="1"/>
          <p:nvPr/>
        </p:nvSpPr>
        <p:spPr>
          <a:xfrm>
            <a:off x="7261640" y="954077"/>
            <a:ext cx="8937521" cy="1538883"/>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0000" b="0" i="0" u="none" strike="noStrike" cap="none" dirty="0">
                <a:solidFill>
                  <a:schemeClr val="lt1"/>
                </a:solidFill>
                <a:latin typeface="Teko Medium"/>
                <a:ea typeface="Teko Medium"/>
                <a:cs typeface="Teko Medium"/>
                <a:sym typeface="Teko Medium"/>
              </a:rPr>
              <a:t>TABLE OF CONTENTS</a:t>
            </a:r>
            <a:endParaRPr sz="10000" dirty="0"/>
          </a:p>
        </p:txBody>
      </p:sp>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INTRODUCTION</a:t>
            </a:r>
            <a:endParaRPr dirty="0"/>
          </a:p>
        </p:txBody>
      </p:sp>
      <p:sp>
        <p:nvSpPr>
          <p:cNvPr id="2" name="Content Placeholder 13">
            <a:extLst>
              <a:ext uri="{FF2B5EF4-FFF2-40B4-BE49-F238E27FC236}">
                <a16:creationId xmlns:a16="http://schemas.microsoft.com/office/drawing/2014/main" id="{8E824734-C563-230A-0A88-E490BA71FF71}"/>
              </a:ext>
            </a:extLst>
          </p:cNvPr>
          <p:cNvSpPr txBox="1">
            <a:spLocks/>
          </p:cNvSpPr>
          <p:nvPr/>
        </p:nvSpPr>
        <p:spPr>
          <a:xfrm>
            <a:off x="3646182" y="1565786"/>
            <a:ext cx="14199366" cy="6663813"/>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1"/>
                </a:solidFill>
                <a:ea typeface="+mn-lt"/>
                <a:cs typeface="+mn-lt"/>
              </a:rPr>
              <a:t>Data mining is currently a crucial method for gleaning knowledge and insights from huge databases. The capacity to analyze and comprehend data has grown in significance in the modern world when data is produced at an unparalleled rate.</a:t>
            </a:r>
          </a:p>
          <a:p>
            <a:endParaRPr lang="en-US" sz="3000" dirty="0">
              <a:solidFill>
                <a:schemeClr val="accent1"/>
              </a:solidFill>
              <a:ea typeface="+mn-lt"/>
              <a:cs typeface="+mn-lt"/>
            </a:endParaRPr>
          </a:p>
          <a:p>
            <a:r>
              <a:rPr lang="en-US" sz="3000" dirty="0">
                <a:solidFill>
                  <a:schemeClr val="accent1"/>
                </a:solidFill>
                <a:ea typeface="+mn-lt"/>
                <a:cs typeface="+mn-lt"/>
              </a:rPr>
              <a:t>Our inquiry intends to investigate the trends and connections among several elements in a dataset of consumer feedback, including age, gender, and response to spam. We will give a brief overview of our data mining effort in this talk, which involves applying multiple data mining methods to the dataset, including fundamental statistics, data visualization, and machine learning algorithms. We will be better able to comprehend the variables that affect client feedback and pinpoint areas for development in our business operations thanks to the insights gathered from this investigation.</a:t>
            </a:r>
            <a:endParaRPr lang="en-US" sz="3000" dirty="0">
              <a:solidFill>
                <a:schemeClr val="accent1"/>
              </a:solidFill>
            </a:endParaRPr>
          </a:p>
        </p:txBody>
      </p:sp>
    </p:spTree>
    <p:extLst>
      <p:ext uri="{BB962C8B-B14F-4D97-AF65-F5344CB8AC3E}">
        <p14:creationId xmlns:p14="http://schemas.microsoft.com/office/powerpoint/2010/main" val="340078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92658" y="3225127"/>
            <a:ext cx="8554500" cy="3323987"/>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dirty="0">
                <a:solidFill>
                  <a:schemeClr val="lt1"/>
                </a:solidFill>
                <a:latin typeface="Teko Medium"/>
                <a:ea typeface="Teko Medium"/>
                <a:cs typeface="Teko Medium"/>
                <a:sym typeface="Teko Medium"/>
              </a:rPr>
              <a:t>RESEARCH QUESTION AND SCOPE</a:t>
            </a:r>
            <a:endParaRPr sz="9000" dirty="0"/>
          </a:p>
        </p:txBody>
      </p:sp>
      <p:sp>
        <p:nvSpPr>
          <p:cNvPr id="2" name="Content Placeholder 4">
            <a:extLst>
              <a:ext uri="{FF2B5EF4-FFF2-40B4-BE49-F238E27FC236}">
                <a16:creationId xmlns:a16="http://schemas.microsoft.com/office/drawing/2014/main" id="{480C43BB-031D-BC60-B82F-3A35C4AFF65E}"/>
              </a:ext>
            </a:extLst>
          </p:cNvPr>
          <p:cNvSpPr txBox="1">
            <a:spLocks/>
          </p:cNvSpPr>
          <p:nvPr/>
        </p:nvSpPr>
        <p:spPr>
          <a:xfrm>
            <a:off x="3639084" y="1102189"/>
            <a:ext cx="12908606" cy="7569862"/>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accent1"/>
              </a:buClr>
              <a:buFont typeface="Arial" panose="020B0604020202020204" pitchFamily="34" charset="0"/>
              <a:buChar char="•"/>
            </a:pPr>
            <a:r>
              <a:rPr lang="en-US" sz="3000" dirty="0">
                <a:solidFill>
                  <a:schemeClr val="accent1"/>
                </a:solidFill>
                <a:ea typeface="+mn-lt"/>
                <a:cs typeface="+mn-lt"/>
              </a:rPr>
              <a:t>The goal of this study is to examine and comprehend the trends and elements that affect people's responses to spam communications. </a:t>
            </a:r>
          </a:p>
          <a:p>
            <a:pPr marL="457200" indent="-457200">
              <a:buClr>
                <a:schemeClr val="accent1"/>
              </a:buClr>
              <a:buFont typeface="Arial" panose="020B0604020202020204" pitchFamily="34" charset="0"/>
              <a:buChar char="•"/>
            </a:pPr>
            <a:endParaRPr lang="en-US" sz="3000" dirty="0">
              <a:solidFill>
                <a:schemeClr val="accent1"/>
              </a:solidFill>
              <a:ea typeface="+mn-lt"/>
              <a:cs typeface="+mn-lt"/>
            </a:endParaRPr>
          </a:p>
          <a:p>
            <a:pPr marL="457200" indent="-457200">
              <a:buClr>
                <a:schemeClr val="accent1"/>
              </a:buClr>
              <a:buFont typeface="Arial" panose="020B0604020202020204" pitchFamily="34" charset="0"/>
              <a:buChar char="•"/>
            </a:pPr>
            <a:r>
              <a:rPr lang="en-US" sz="3000" dirty="0">
                <a:solidFill>
                  <a:schemeClr val="accent1"/>
                </a:solidFill>
                <a:ea typeface="+mn-lt"/>
                <a:cs typeface="+mn-lt"/>
              </a:rPr>
              <a:t>The scope of this analysis is limited to a particular dataset that includes information on individuals' demographics, their perception of spam, their response to spam, and other related factors. </a:t>
            </a:r>
          </a:p>
          <a:p>
            <a:pPr marL="457200" indent="-457200">
              <a:buClr>
                <a:schemeClr val="accent1"/>
              </a:buClr>
              <a:buFont typeface="Arial" panose="020B0604020202020204" pitchFamily="34" charset="0"/>
              <a:buChar char="•"/>
            </a:pPr>
            <a:endParaRPr lang="en-US" sz="3000" dirty="0">
              <a:solidFill>
                <a:schemeClr val="accent1"/>
              </a:solidFill>
              <a:ea typeface="+mn-lt"/>
              <a:cs typeface="+mn-lt"/>
            </a:endParaRPr>
          </a:p>
          <a:p>
            <a:pPr marL="457200" indent="-457200">
              <a:buClr>
                <a:schemeClr val="accent1"/>
              </a:buClr>
              <a:buFont typeface="Arial" panose="020B0604020202020204" pitchFamily="34" charset="0"/>
              <a:buChar char="•"/>
            </a:pPr>
            <a:r>
              <a:rPr lang="en-US" sz="3000" dirty="0">
                <a:solidFill>
                  <a:schemeClr val="accent1"/>
                </a:solidFill>
                <a:ea typeface="+mn-lt"/>
                <a:cs typeface="+mn-lt"/>
              </a:rPr>
              <a:t>Through this analysis, we aim to identify the key factors that influence individuals' response to spam and develop predictive models to forecast their behavior. </a:t>
            </a:r>
          </a:p>
          <a:p>
            <a:pPr marL="457200" indent="-457200">
              <a:buClr>
                <a:schemeClr val="accent1"/>
              </a:buClr>
              <a:buFont typeface="Arial" panose="020B0604020202020204" pitchFamily="34" charset="0"/>
              <a:buChar char="•"/>
            </a:pPr>
            <a:endParaRPr lang="en-US" sz="3000" dirty="0">
              <a:solidFill>
                <a:schemeClr val="accent1"/>
              </a:solidFill>
              <a:ea typeface="+mn-lt"/>
              <a:cs typeface="+mn-lt"/>
            </a:endParaRPr>
          </a:p>
          <a:p>
            <a:pPr marL="457200" indent="-457200">
              <a:buClr>
                <a:schemeClr val="accent1"/>
              </a:buClr>
              <a:buFont typeface="Arial" panose="020B0604020202020204" pitchFamily="34" charset="0"/>
              <a:buChar char="•"/>
            </a:pPr>
            <a:r>
              <a:rPr lang="en-US" sz="3000" dirty="0">
                <a:solidFill>
                  <a:schemeClr val="accent1"/>
                </a:solidFill>
                <a:ea typeface="+mn-lt"/>
                <a:cs typeface="+mn-lt"/>
              </a:rPr>
              <a:t>The findings of this research can have important implications for marketers and policymakers in developing more effective strategies to combat spam and protect consumers' privacy</a:t>
            </a:r>
            <a:r>
              <a:rPr lang="en-US" sz="3000" dirty="0">
                <a:ea typeface="+mn-lt"/>
                <a:cs typeface="+mn-lt"/>
              </a:rPr>
              <a:t>.</a:t>
            </a:r>
          </a:p>
          <a:p>
            <a:pPr>
              <a:buClr>
                <a:schemeClr val="accent1"/>
              </a:buClr>
            </a:pPr>
            <a:endParaRPr lang="en-US" sz="3000" dirty="0">
              <a:ea typeface="+mn-lt"/>
              <a:cs typeface="+mn-lt"/>
            </a:endParaRPr>
          </a:p>
        </p:txBody>
      </p:sp>
    </p:spTree>
    <p:extLst>
      <p:ext uri="{BB962C8B-B14F-4D97-AF65-F5344CB8AC3E}">
        <p14:creationId xmlns:p14="http://schemas.microsoft.com/office/powerpoint/2010/main" val="289570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712090" y="3932231"/>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MOTIVATION</a:t>
            </a:r>
            <a:endParaRPr dirty="0"/>
          </a:p>
        </p:txBody>
      </p:sp>
      <p:sp>
        <p:nvSpPr>
          <p:cNvPr id="2" name="Content Placeholder 5">
            <a:extLst>
              <a:ext uri="{FF2B5EF4-FFF2-40B4-BE49-F238E27FC236}">
                <a16:creationId xmlns:a16="http://schemas.microsoft.com/office/drawing/2014/main" id="{3C57BDE8-08C4-BE18-D0BD-FD50854290F2}"/>
              </a:ext>
            </a:extLst>
          </p:cNvPr>
          <p:cNvSpPr txBox="1">
            <a:spLocks/>
          </p:cNvSpPr>
          <p:nvPr/>
        </p:nvSpPr>
        <p:spPr>
          <a:xfrm>
            <a:off x="3130320" y="2047567"/>
            <a:ext cx="14048661" cy="6191865"/>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accent1"/>
              </a:buClr>
              <a:buFont typeface="Arial" panose="020B0604020202020204" pitchFamily="34" charset="0"/>
              <a:buChar char="•"/>
            </a:pPr>
            <a:r>
              <a:rPr lang="en-US" sz="3000" dirty="0">
                <a:solidFill>
                  <a:schemeClr val="accent1"/>
                </a:solidFill>
              </a:rPr>
              <a:t>Any research project, including this one, needs to have strong motivation. The need to create efficient methods for detecting and filtering spam and its increasing prevalence are the driving forces behind this project. </a:t>
            </a:r>
          </a:p>
          <a:p>
            <a:pPr marL="457200" indent="-457200">
              <a:buClr>
                <a:schemeClr val="accent1"/>
              </a:buClr>
              <a:buFont typeface="Arial" panose="020B0604020202020204" pitchFamily="34" charset="0"/>
              <a:buChar char="•"/>
            </a:pPr>
            <a:r>
              <a:rPr lang="en-US" sz="3000" dirty="0">
                <a:solidFill>
                  <a:schemeClr val="accent1"/>
                </a:solidFill>
              </a:rPr>
              <a:t>In addition to being annoying, spam emails can pose a serious threat to both individuals and organizations because they may contain harmful links or attachments that can compromise computer systems and steal private information.</a:t>
            </a:r>
          </a:p>
          <a:p>
            <a:pPr marL="457200" indent="-457200">
              <a:buClr>
                <a:schemeClr val="accent1"/>
              </a:buClr>
              <a:buFont typeface="Arial" panose="020B0604020202020204" pitchFamily="34" charset="0"/>
              <a:buChar char="•"/>
            </a:pPr>
            <a:r>
              <a:rPr lang="en-US" sz="3000" dirty="0">
                <a:solidFill>
                  <a:schemeClr val="accent1"/>
                </a:solidFill>
              </a:rPr>
              <a:t>Therefore hope to contribute to the development of better spam detection techniques that can improve email security and shield users from potential harm by analyzing the dataset and creating models that can accurately classify spam emails. Additionally, the dataset analysis can reveal details about people's characteristics.</a:t>
            </a:r>
          </a:p>
        </p:txBody>
      </p:sp>
    </p:spTree>
    <p:extLst>
      <p:ext uri="{BB962C8B-B14F-4D97-AF65-F5344CB8AC3E}">
        <p14:creationId xmlns:p14="http://schemas.microsoft.com/office/powerpoint/2010/main" val="291169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2927474"/>
            <a:ext cx="8554500" cy="4431983"/>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ea typeface="Teko Medium"/>
                <a:cs typeface="Teko Medium"/>
                <a:sym typeface="Teko Medium"/>
              </a:rPr>
              <a:t>L</a:t>
            </a:r>
            <a:r>
              <a:rPr lang="en-US" sz="12000" b="0" i="0" u="none" strike="noStrike" cap="none" dirty="0">
                <a:solidFill>
                  <a:schemeClr val="lt1"/>
                </a:solidFill>
                <a:latin typeface="Teko Medium"/>
                <a:ea typeface="Teko Medium"/>
                <a:cs typeface="Teko Medium"/>
                <a:sym typeface="Teko Medium"/>
              </a:rPr>
              <a:t>ITERATURE REVIEW</a:t>
            </a:r>
          </a:p>
        </p:txBody>
      </p:sp>
      <p:sp>
        <p:nvSpPr>
          <p:cNvPr id="2" name="Text Placeholder 2">
            <a:extLst>
              <a:ext uri="{FF2B5EF4-FFF2-40B4-BE49-F238E27FC236}">
                <a16:creationId xmlns:a16="http://schemas.microsoft.com/office/drawing/2014/main" id="{7E364C60-A2A0-A38F-0BE6-B41C156D4692}"/>
              </a:ext>
            </a:extLst>
          </p:cNvPr>
          <p:cNvSpPr txBox="1">
            <a:spLocks/>
          </p:cNvSpPr>
          <p:nvPr/>
        </p:nvSpPr>
        <p:spPr>
          <a:xfrm>
            <a:off x="4236117" y="3456383"/>
            <a:ext cx="13255470" cy="489120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1"/>
              </a:buClr>
              <a:buFont typeface="Arial"/>
              <a:buChar char="•"/>
            </a:pPr>
            <a:r>
              <a:rPr lang="en-US" sz="3000" dirty="0">
                <a:solidFill>
                  <a:schemeClr val="accent1"/>
                </a:solidFill>
                <a:ea typeface="+mn-lt"/>
                <a:cs typeface="+mn-lt"/>
              </a:rPr>
              <a:t>"Detecting Spam in Transportation Networks using Machine Learning" by A. Maier, J. Waldinger, C. A. </a:t>
            </a:r>
            <a:r>
              <a:rPr lang="en-US" sz="3000" dirty="0" err="1">
                <a:solidFill>
                  <a:schemeClr val="accent1"/>
                </a:solidFill>
                <a:ea typeface="+mn-lt"/>
                <a:cs typeface="+mn-lt"/>
              </a:rPr>
              <a:t>Boergers</a:t>
            </a:r>
            <a:r>
              <a:rPr lang="en-US" sz="3000" dirty="0">
                <a:solidFill>
                  <a:schemeClr val="accent1"/>
                </a:solidFill>
                <a:ea typeface="+mn-lt"/>
                <a:cs typeface="+mn-lt"/>
              </a:rPr>
              <a:t>, and S. </a:t>
            </a:r>
            <a:r>
              <a:rPr lang="en-US" sz="3000" dirty="0" err="1">
                <a:solidFill>
                  <a:schemeClr val="accent1"/>
                </a:solidFill>
                <a:ea typeface="+mn-lt"/>
                <a:cs typeface="+mn-lt"/>
              </a:rPr>
              <a:t>Hoermann</a:t>
            </a:r>
            <a:r>
              <a:rPr lang="en-US" sz="3000" dirty="0">
                <a:solidFill>
                  <a:schemeClr val="accent1"/>
                </a:solidFill>
                <a:ea typeface="+mn-lt"/>
                <a:cs typeface="+mn-lt"/>
              </a:rPr>
              <a:t>. IEEE Intelligent Transportation Systems Conference (ITSC), 2018. Published by IEEE. </a:t>
            </a:r>
          </a:p>
          <a:p>
            <a:pPr marL="342900" indent="-342900">
              <a:buClr>
                <a:schemeClr val="accent1"/>
              </a:buClr>
              <a:buFont typeface="Arial"/>
              <a:buChar char="•"/>
            </a:pPr>
            <a:endParaRPr lang="en-US" sz="3000" dirty="0">
              <a:solidFill>
                <a:schemeClr val="accent1"/>
              </a:solidFill>
            </a:endParaRPr>
          </a:p>
          <a:p>
            <a:pPr marL="342900" indent="-342900">
              <a:buClr>
                <a:schemeClr val="accent1"/>
              </a:buClr>
              <a:buFont typeface="Arial"/>
              <a:buChar char="•"/>
            </a:pPr>
            <a:r>
              <a:rPr lang="en-US" sz="3000" dirty="0">
                <a:solidFill>
                  <a:schemeClr val="accent1"/>
                </a:solidFill>
                <a:ea typeface="+mn-lt"/>
                <a:cs typeface="+mn-lt"/>
              </a:rPr>
              <a:t>"An Analysis of SMS Spam in Public Transport" by M. M. Islam, G. </a:t>
            </a:r>
            <a:r>
              <a:rPr lang="en-US" sz="3000" dirty="0" err="1">
                <a:solidFill>
                  <a:schemeClr val="accent1"/>
                </a:solidFill>
                <a:ea typeface="+mn-lt"/>
                <a:cs typeface="+mn-lt"/>
              </a:rPr>
              <a:t>Prasetyo</a:t>
            </a:r>
            <a:r>
              <a:rPr lang="en-US" sz="3000" dirty="0">
                <a:solidFill>
                  <a:schemeClr val="accent1"/>
                </a:solidFill>
                <a:ea typeface="+mn-lt"/>
                <a:cs typeface="+mn-lt"/>
              </a:rPr>
              <a:t>, M. Matsui, and Y. </a:t>
            </a:r>
            <a:r>
              <a:rPr lang="en-US" sz="3000" dirty="0" err="1">
                <a:solidFill>
                  <a:schemeClr val="accent1"/>
                </a:solidFill>
                <a:ea typeface="+mn-lt"/>
                <a:cs typeface="+mn-lt"/>
              </a:rPr>
              <a:t>Oie</a:t>
            </a:r>
            <a:r>
              <a:rPr lang="en-US" sz="3000" dirty="0">
                <a:solidFill>
                  <a:schemeClr val="accent1"/>
                </a:solidFill>
                <a:ea typeface="+mn-lt"/>
                <a:cs typeface="+mn-lt"/>
              </a:rPr>
              <a:t>. IEEE Consumer Communications and Networking Conference (CCNC), 2017. Published by IEEE.</a:t>
            </a:r>
            <a:endParaRPr lang="en-US" sz="3000" dirty="0">
              <a:solidFill>
                <a:schemeClr val="accent1"/>
              </a:solidFill>
            </a:endParaRPr>
          </a:p>
        </p:txBody>
      </p:sp>
    </p:spTree>
    <p:extLst>
      <p:ext uri="{BB962C8B-B14F-4D97-AF65-F5344CB8AC3E}">
        <p14:creationId xmlns:p14="http://schemas.microsoft.com/office/powerpoint/2010/main" val="61602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ea typeface="Teko Medium"/>
                <a:cs typeface="Teko Medium"/>
                <a:sym typeface="Teko Medium"/>
              </a:rPr>
              <a:t>METHODOLOGY</a:t>
            </a:r>
            <a:endParaRPr dirty="0"/>
          </a:p>
        </p:txBody>
      </p:sp>
      <p:sp>
        <p:nvSpPr>
          <p:cNvPr id="2" name="Text Placeholder 2">
            <a:extLst>
              <a:ext uri="{FF2B5EF4-FFF2-40B4-BE49-F238E27FC236}">
                <a16:creationId xmlns:a16="http://schemas.microsoft.com/office/drawing/2014/main" id="{A19B9F1D-2002-2FCA-F1F0-9FDA8141CEA7}"/>
              </a:ext>
            </a:extLst>
          </p:cNvPr>
          <p:cNvSpPr txBox="1">
            <a:spLocks/>
          </p:cNvSpPr>
          <p:nvPr/>
        </p:nvSpPr>
        <p:spPr>
          <a:xfrm>
            <a:off x="3547856" y="866215"/>
            <a:ext cx="13737253" cy="807130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1"/>
              </a:buClr>
              <a:buFont typeface="Arial" panose="020B0604020202020204" pitchFamily="34" charset="0"/>
              <a:buChar char="•"/>
            </a:pPr>
            <a:r>
              <a:rPr lang="en-US" sz="3000" dirty="0">
                <a:solidFill>
                  <a:schemeClr val="accent1"/>
                </a:solidFill>
                <a:ea typeface="+mn-lt"/>
                <a:cs typeface="+mn-lt"/>
              </a:rPr>
              <a:t>Data mining techniques were employed in this study's methodology to glean insightful information from the provided dataset. The dataset was initially put into a pandas </a:t>
            </a:r>
            <a:r>
              <a:rPr lang="en-US" sz="3000" dirty="0" err="1">
                <a:solidFill>
                  <a:schemeClr val="accent1"/>
                </a:solidFill>
                <a:ea typeface="+mn-lt"/>
                <a:cs typeface="+mn-lt"/>
              </a:rPr>
              <a:t>DataFrame</a:t>
            </a:r>
            <a:r>
              <a:rPr lang="en-US" sz="3000" dirty="0">
                <a:solidFill>
                  <a:schemeClr val="accent1"/>
                </a:solidFill>
                <a:ea typeface="+mn-lt"/>
                <a:cs typeface="+mn-lt"/>
              </a:rPr>
              <a:t>, where a preliminary statistical analysis was carried out to better understand the data. To further investigate the correlations between variables in the dataset, visualizations including histograms, bar charts, scatter plots, box plots, and stacked bar charts were made.</a:t>
            </a:r>
          </a:p>
          <a:p>
            <a:pPr marL="342900" indent="-342900">
              <a:buFont typeface="Arial" panose="020B0604020202020204" pitchFamily="34" charset="0"/>
              <a:buChar char="•"/>
            </a:pPr>
            <a:endParaRPr lang="en-US" sz="3000" dirty="0">
              <a:solidFill>
                <a:schemeClr val="accent1"/>
              </a:solidFill>
              <a:ea typeface="+mn-lt"/>
              <a:cs typeface="+mn-lt"/>
            </a:endParaRPr>
          </a:p>
          <a:p>
            <a:pPr marL="457200" indent="-457200">
              <a:buClr>
                <a:schemeClr val="accent1"/>
              </a:buClr>
              <a:buFont typeface="Arial" panose="020B0604020202020204" pitchFamily="34" charset="0"/>
              <a:buChar char="•"/>
            </a:pPr>
            <a:r>
              <a:rPr lang="en-US" sz="3000" dirty="0">
                <a:solidFill>
                  <a:schemeClr val="accent1"/>
                </a:solidFill>
                <a:ea typeface="+mn-lt"/>
                <a:cs typeface="+mn-lt"/>
              </a:rPr>
              <a:t>Decision tree, KNN, random forest, and logistic regression algorithms were applied to the dataset to predict the response to spam based on age, gender, and perception of spam. K-means clustering was utilized to identify unique groups within the data. These algorithms' effectiveness was assessed using measures like recall, accuracy, precision, and support.</a:t>
            </a:r>
          </a:p>
          <a:p>
            <a:pPr marL="457200" indent="-457200">
              <a:buClr>
                <a:schemeClr val="accent1"/>
              </a:buClr>
              <a:buFont typeface="Arial" panose="020B0604020202020204" pitchFamily="34" charset="0"/>
              <a:buChar char="•"/>
            </a:pPr>
            <a:endParaRPr lang="en-US" sz="3000" dirty="0">
              <a:solidFill>
                <a:schemeClr val="accent1"/>
              </a:solidFill>
              <a:ea typeface="+mn-lt"/>
              <a:cs typeface="+mn-lt"/>
            </a:endParaRPr>
          </a:p>
          <a:p>
            <a:pPr marL="457200" indent="-457200">
              <a:buClr>
                <a:schemeClr val="accent1"/>
              </a:buClr>
              <a:buFont typeface="Arial" panose="020B0604020202020204" pitchFamily="34" charset="0"/>
              <a:buChar char="•"/>
            </a:pPr>
            <a:r>
              <a:rPr lang="en-US" sz="3000" dirty="0">
                <a:solidFill>
                  <a:schemeClr val="accent1"/>
                </a:solidFill>
                <a:ea typeface="+mn-lt"/>
                <a:cs typeface="+mn-lt"/>
              </a:rPr>
              <a:t>Methodology used in this study was effective in uncovering patterns and relationships in the dataset and providing valuable insights into the behavior and perception of spam among the respondents.</a:t>
            </a:r>
          </a:p>
          <a:p>
            <a:pPr marL="342900" indent="-342900">
              <a:buFont typeface="Arial" panose="020B0604020202020204" pitchFamily="34" charset="0"/>
              <a:buChar char="•"/>
            </a:pPr>
            <a:endParaRPr lang="en-US" sz="3000" dirty="0">
              <a:solidFill>
                <a:schemeClr val="accent1"/>
              </a:solidFill>
              <a:ea typeface="+mn-lt"/>
              <a:cs typeface="+mn-lt"/>
            </a:endParaRPr>
          </a:p>
        </p:txBody>
      </p:sp>
    </p:spTree>
    <p:extLst>
      <p:ext uri="{BB962C8B-B14F-4D97-AF65-F5344CB8AC3E}">
        <p14:creationId xmlns:p14="http://schemas.microsoft.com/office/powerpoint/2010/main" val="38246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ea typeface="Teko Medium"/>
                <a:cs typeface="Teko Medium"/>
                <a:sym typeface="Teko Medium"/>
              </a:rPr>
              <a:t>METHODOLOGY</a:t>
            </a:r>
            <a:endParaRPr dirty="0"/>
          </a:p>
        </p:txBody>
      </p:sp>
      <p:sp>
        <p:nvSpPr>
          <p:cNvPr id="2" name="Text Placeholder 2">
            <a:extLst>
              <a:ext uri="{FF2B5EF4-FFF2-40B4-BE49-F238E27FC236}">
                <a16:creationId xmlns:a16="http://schemas.microsoft.com/office/drawing/2014/main" id="{A19B9F1D-2002-2FCA-F1F0-9FDA8141CEA7}"/>
              </a:ext>
            </a:extLst>
          </p:cNvPr>
          <p:cNvSpPr txBox="1">
            <a:spLocks/>
          </p:cNvSpPr>
          <p:nvPr/>
        </p:nvSpPr>
        <p:spPr>
          <a:xfrm>
            <a:off x="3547856" y="866215"/>
            <a:ext cx="13737253" cy="898570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None/>
            </a:pPr>
            <a:r>
              <a:rPr lang="en-US" sz="3000" dirty="0">
                <a:solidFill>
                  <a:schemeClr val="accent1"/>
                </a:solidFill>
              </a:rPr>
              <a:t>Discussion and Implementation</a:t>
            </a:r>
          </a:p>
          <a:p>
            <a:pPr marL="0" indent="0">
              <a:buNone/>
            </a:pPr>
            <a:endParaRPr lang="en-US" sz="3000" dirty="0">
              <a:solidFill>
                <a:schemeClr val="accent1"/>
              </a:solidFill>
            </a:endParaRPr>
          </a:p>
          <a:p>
            <a:pPr marL="457200" indent="-457200">
              <a:buClr>
                <a:schemeClr val="accent1"/>
              </a:buClr>
              <a:buFont typeface="Arial" panose="020B0604020202020204" pitchFamily="34" charset="0"/>
              <a:buChar char="•"/>
            </a:pPr>
            <a:r>
              <a:rPr lang="en-US" sz="3000" dirty="0">
                <a:solidFill>
                  <a:schemeClr val="accent1"/>
                </a:solidFill>
              </a:rPr>
              <a:t>We can explore the main conclusions of our investigation and their repercussions. For instance, we discovered a positive association between age and spam perception, suggesting that older people are more discerning when it comes to spotting spam messages. In a similar vein, we found that while women are more likely than men to report spam, they are also more inclined to reply to it. Marketers can utilize these findings to modify their communication approaches and lessen the negative effects of spam on users.</a:t>
            </a:r>
          </a:p>
          <a:p>
            <a:pPr marL="457200" indent="-457200">
              <a:buClr>
                <a:schemeClr val="accent1"/>
              </a:buClr>
              <a:buFont typeface="Arial" panose="020B0604020202020204" pitchFamily="34" charset="0"/>
              <a:buChar char="•"/>
            </a:pPr>
            <a:endParaRPr lang="en-US" sz="3000" dirty="0">
              <a:solidFill>
                <a:schemeClr val="accent1"/>
              </a:solidFill>
            </a:endParaRPr>
          </a:p>
          <a:p>
            <a:pPr marL="457200" indent="-457200">
              <a:buClr>
                <a:schemeClr val="accent1"/>
              </a:buClr>
              <a:buFont typeface="Arial" panose="020B0604020202020204" pitchFamily="34" charset="0"/>
              <a:buChar char="•"/>
            </a:pPr>
            <a:r>
              <a:rPr lang="en-US" sz="3000" dirty="0">
                <a:solidFill>
                  <a:schemeClr val="accent1"/>
                </a:solidFill>
              </a:rPr>
              <a:t>We can talk about the several machine learning techniques that were used on the dataset, including decision trees, KNN, and random forests, to create forecasting models for spam responses. Email clients can utilize these models to automatically filter out spam messages and enhance user experience Furthermore, the clustering analysis conducted on a subset of the data can be used to identify distinct user groups with varying levels of vulnerability to spam, allowing for targeted messaging and intervention strategies.</a:t>
            </a:r>
          </a:p>
          <a:p>
            <a:pPr marL="342900" indent="-342900">
              <a:buFont typeface="Arial" panose="020B0604020202020204" pitchFamily="34" charset="0"/>
              <a:buChar char="•"/>
            </a:pPr>
            <a:endParaRPr lang="en-US" sz="3000" dirty="0">
              <a:solidFill>
                <a:schemeClr val="accent1"/>
              </a:solidFill>
              <a:ea typeface="+mn-lt"/>
              <a:cs typeface="+mn-lt"/>
            </a:endParaRPr>
          </a:p>
        </p:txBody>
      </p:sp>
    </p:spTree>
    <p:extLst>
      <p:ext uri="{BB962C8B-B14F-4D97-AF65-F5344CB8AC3E}">
        <p14:creationId xmlns:p14="http://schemas.microsoft.com/office/powerpoint/2010/main" val="2610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cs typeface="Teko Medium"/>
                <a:sym typeface="Teko Medium"/>
              </a:rPr>
              <a:t>Results</a:t>
            </a:r>
            <a:endParaRPr dirty="0"/>
          </a:p>
        </p:txBody>
      </p:sp>
      <p:sp>
        <p:nvSpPr>
          <p:cNvPr id="2" name="Text Placeholder 2">
            <a:extLst>
              <a:ext uri="{FF2B5EF4-FFF2-40B4-BE49-F238E27FC236}">
                <a16:creationId xmlns:a16="http://schemas.microsoft.com/office/drawing/2014/main" id="{A19B9F1D-2002-2FCA-F1F0-9FDA8141CEA7}"/>
              </a:ext>
            </a:extLst>
          </p:cNvPr>
          <p:cNvSpPr txBox="1">
            <a:spLocks/>
          </p:cNvSpPr>
          <p:nvPr/>
        </p:nvSpPr>
        <p:spPr>
          <a:xfrm>
            <a:off x="3547856" y="866215"/>
            <a:ext cx="13737253" cy="898570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endParaRPr lang="en-US" sz="3000" dirty="0">
              <a:solidFill>
                <a:schemeClr val="accent1"/>
              </a:solidFill>
              <a:ea typeface="+mn-lt"/>
              <a:cs typeface="+mn-lt"/>
            </a:endParaRPr>
          </a:p>
        </p:txBody>
      </p:sp>
      <p:pic>
        <p:nvPicPr>
          <p:cNvPr id="4" name="Picture 3" descr="Table&#10;&#10;Description automatically generated">
            <a:extLst>
              <a:ext uri="{FF2B5EF4-FFF2-40B4-BE49-F238E27FC236}">
                <a16:creationId xmlns:a16="http://schemas.microsoft.com/office/drawing/2014/main" id="{BBE69600-F3FC-D848-15F9-EB5200C41632}"/>
              </a:ext>
            </a:extLst>
          </p:cNvPr>
          <p:cNvPicPr>
            <a:picLocks noChangeAspect="1"/>
          </p:cNvPicPr>
          <p:nvPr/>
        </p:nvPicPr>
        <p:blipFill>
          <a:blip r:embed="rId4"/>
          <a:stretch>
            <a:fillRect/>
          </a:stretch>
        </p:blipFill>
        <p:spPr>
          <a:xfrm>
            <a:off x="3547856" y="1479895"/>
            <a:ext cx="7147358" cy="6651733"/>
          </a:xfrm>
          <a:prstGeom prst="rect">
            <a:avLst/>
          </a:prstGeom>
        </p:spPr>
      </p:pic>
      <p:pic>
        <p:nvPicPr>
          <p:cNvPr id="6" name="Picture 5" descr="Table&#10;&#10;Description automatically generated">
            <a:extLst>
              <a:ext uri="{FF2B5EF4-FFF2-40B4-BE49-F238E27FC236}">
                <a16:creationId xmlns:a16="http://schemas.microsoft.com/office/drawing/2014/main" id="{153CF765-3EE0-888D-BD2F-20A4076B9E07}"/>
              </a:ext>
            </a:extLst>
          </p:cNvPr>
          <p:cNvPicPr>
            <a:picLocks noChangeAspect="1"/>
          </p:cNvPicPr>
          <p:nvPr/>
        </p:nvPicPr>
        <p:blipFill>
          <a:blip r:embed="rId5"/>
          <a:stretch>
            <a:fillRect/>
          </a:stretch>
        </p:blipFill>
        <p:spPr>
          <a:xfrm>
            <a:off x="11132810" y="1479895"/>
            <a:ext cx="6252821" cy="6651733"/>
          </a:xfrm>
          <a:prstGeom prst="rect">
            <a:avLst/>
          </a:prstGeom>
        </p:spPr>
      </p:pic>
    </p:spTree>
    <p:extLst>
      <p:ext uri="{BB962C8B-B14F-4D97-AF65-F5344CB8AC3E}">
        <p14:creationId xmlns:p14="http://schemas.microsoft.com/office/powerpoint/2010/main" val="198658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1161</Words>
  <Application>Microsoft Office PowerPoint</Application>
  <PresentationFormat>Custom</PresentationFormat>
  <Paragraphs>62</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Teko</vt:lpstr>
      <vt:lpstr>Teko Medium</vt:lpstr>
      <vt:lpstr>Arial</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Aravind kumar Dhamodharan</cp:lastModifiedBy>
  <cp:revision>3</cp:revision>
  <dcterms:modified xsi:type="dcterms:W3CDTF">2023-04-24T16:32:01Z</dcterms:modified>
</cp:coreProperties>
</file>